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6" r:id="rId3"/>
    <p:sldId id="271" r:id="rId4"/>
    <p:sldId id="270" r:id="rId5"/>
    <p:sldId id="269" r:id="rId6"/>
    <p:sldId id="264" r:id="rId7"/>
    <p:sldId id="272" r:id="rId8"/>
    <p:sldId id="268" r:id="rId9"/>
    <p:sldId id="265" r:id="rId10"/>
    <p:sldId id="266" r:id="rId11"/>
    <p:sldId id="267" r:id="rId12"/>
    <p:sldId id="282" r:id="rId13"/>
    <p:sldId id="262" r:id="rId14"/>
    <p:sldId id="273" r:id="rId15"/>
    <p:sldId id="263" r:id="rId16"/>
    <p:sldId id="279" r:id="rId17"/>
    <p:sldId id="275" r:id="rId18"/>
    <p:sldId id="278" r:id="rId19"/>
    <p:sldId id="258" r:id="rId20"/>
    <p:sldId id="256" r:id="rId21"/>
    <p:sldId id="274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0828-10F2-B13F-7687-5F6897316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D3D21-00AD-F788-AC5E-521E79426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96B56-766A-6439-CAC7-C44C34D9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53B32-C928-7E19-DE11-0033412F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B7495-5DAF-8832-1070-46DA6797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3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C711-78B0-B672-62F9-1FDD67A0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813C8-2B6C-3147-D929-3BEE779F8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FA0A2-771F-4A65-640D-8BC5B0C9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C7A8-0625-BD3E-30B2-AD35AC9F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B264D-DDD1-8DC8-7B99-89A2D594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FFCF3-8E24-EAFC-308D-121BBE9B7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99DDF-3B56-BB6E-06CD-49B792941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2A08-6B5E-1BBF-0EA3-D25D392C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0964-3F68-59C8-A2A5-F851636B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DF398-53EA-3036-6C88-0F09EFB8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7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8F43-AFDF-F534-24F3-EC076498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4429C-6D1D-2C4B-5588-3B47BC961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E6C36-36F8-4CAC-93D4-2FFF57467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6DDE9-96CD-1EF1-B32D-AC297B0F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5200C-BA24-6563-1459-FC1B710C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1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C0AE-D9CD-C7BB-F037-985FC839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00631-5A57-0657-088F-8A7DD612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33DB-4CC2-6925-6482-85F6632BA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7B0C-C651-2825-404C-4B4908B0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1751-A0D9-AFF9-8884-22A1F50B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BB00-0EC9-ECAF-C266-F00FA8E2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3152D-6FE6-7919-3761-BEFB21D35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5405E-8B8D-4CD8-9543-C3C7B65CF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453DB-2934-A0B6-49E6-D5D9ED7DF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B69F1-51E1-73E6-8EDC-F6CD675E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011BD-F640-6CD4-0B2F-CACF4CE6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2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F443-992F-6A1F-DB8D-8CCC4A91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1D61C-0D53-A66A-9811-E6AA3E41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A8D43-26BC-116E-C389-680DA8A26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F1E4F-699A-3C32-12DC-6F4D12296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DB6E6F-D725-45AF-B8EE-E73FF6DB5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FFB4B-4508-48C6-399A-F464ACCA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FB4E-9117-D43F-7A34-ECA892B4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7488B-0F3D-6815-9B67-800A5D05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4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F13D-EEB5-395E-9685-AB65422B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240C9-14A6-2A2F-6E10-F5140AA1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D8DD0-26D6-1E1D-CDCE-8F704EB3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8FB3D-8A07-5162-0F1B-04705D57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3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40E1B-2DB2-3870-72CE-09136E00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7EBFA-50B8-2C7A-BDC2-0B38E122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E810-04C7-6C06-B3ED-A46525B0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3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6588-57CF-8F1B-9F10-BD3491E9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1A0D-3AA1-837D-D58A-E4FEF7DC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C2028-E028-713E-E8D1-47D23EB26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6241A-801B-9AEF-9F90-6A156A963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9CF1B-6017-7BF4-8DCE-B96C07D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44C1D-74BA-A738-78A5-43FCFC3F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6BF1-3ADA-5E04-72F9-A36FDB46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46C80-E415-8545-E440-2E562A6B4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6D5DC-A6B3-F3CC-C64A-85AB8680C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4577D-B239-16B4-EDB5-53EF2C3C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A3CAC-61A3-CBC3-416A-15109BDF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5346D-F4EA-8F22-C979-19518BFE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AA2C0-52C1-9F95-31F9-993C6BC9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61BCD-EACD-538F-3711-BFD06680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636F1-678B-8EF5-8088-248DF4A7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141A4-6E12-45EB-88E5-40F2CD76120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FABB7-EEE6-6D58-B618-71C07F2BF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15B3-F842-1148-6FFA-6DD0C93F6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1.png"/><Relationship Id="rId7" Type="http://schemas.openxmlformats.org/officeDocument/2006/relationships/image" Target="../media/image4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52.jp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6A49C-C975-CBAB-8E64-C8F37C693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08ADC806-FDC8-9D5D-F17D-CF0F217EAB56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Power BI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D5F261-29B1-0A99-4A34-AC9FEA12E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6778303" y="42040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1907F1-CB14-45C6-9CCA-C8C4B1FB130F}"/>
              </a:ext>
            </a:extLst>
          </p:cNvPr>
          <p:cNvSpPr/>
          <p:nvPr/>
        </p:nvSpPr>
        <p:spPr>
          <a:xfrm>
            <a:off x="3124185" y="2661336"/>
            <a:ext cx="2379216" cy="153532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 Service</a:t>
            </a:r>
          </a:p>
          <a:p>
            <a:pPr algn="ctr"/>
            <a:r>
              <a:rPr lang="en-US" sz="1400" b="1" dirty="0"/>
              <a:t>Transform: Data flows &amp; Power Query</a:t>
            </a:r>
          </a:p>
          <a:p>
            <a:pPr algn="ctr"/>
            <a:r>
              <a:rPr lang="en-US" sz="1400" b="1" dirty="0"/>
              <a:t>Build ML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740156-12D6-3C11-F40E-D86EDB88250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A16025-CCDA-F006-86D5-349A8722DE72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70AF7D-E0D4-1F6F-C3F2-F7C7EC4EDF6C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Airlines Delays Power BI ML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43D075-DAB5-7F1D-FFD3-C51DBA68A2F3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 in Power BI Desktop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C6F27963-871B-D51F-6FB9-D58557399574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266627-2E3E-0AD1-CF56-A2E566CDB143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C12443E5-B45F-2909-118E-5D6BD1BAA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39" y="4196665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CE2E7A0-DC79-57EF-1472-25EFF077F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ud with a graph in it&#10;&#10;Description automatically generated">
            <a:extLst>
              <a:ext uri="{FF2B5EF4-FFF2-40B4-BE49-F238E27FC236}">
                <a16:creationId xmlns:a16="http://schemas.microsoft.com/office/drawing/2014/main" id="{1AD9C6EC-10D8-5F66-2F1A-977153AF8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2" y="4196665"/>
            <a:ext cx="1024907" cy="822264"/>
          </a:xfrm>
          <a:prstGeom prst="rect">
            <a:avLst/>
          </a:prstGeom>
        </p:spPr>
      </p:pic>
      <p:pic>
        <p:nvPicPr>
          <p:cNvPr id="17" name="Picture 16" descr="A cloud with a graph in it&#10;&#10;Description automatically generated">
            <a:extLst>
              <a:ext uri="{FF2B5EF4-FFF2-40B4-BE49-F238E27FC236}">
                <a16:creationId xmlns:a16="http://schemas.microsoft.com/office/drawing/2014/main" id="{79448C05-45ED-306F-728A-6117A6970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05D794C-C8D9-0C16-2385-3854BB32C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086" y="1155786"/>
            <a:ext cx="2834457" cy="16392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9156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Proposal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CCA8A-E706-92F9-A92D-9992164A6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6000"/>
            <a:ext cx="2852349" cy="1649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8629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Smartsheet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Use Work Tracker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5476E-6AFD-9C50-DFBD-326250A6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66" y="1160000"/>
            <a:ext cx="2840205" cy="1642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 descr="A blue and white logo&#10;&#10;Description automatically generated">
            <a:extLst>
              <a:ext uri="{FF2B5EF4-FFF2-40B4-BE49-F238E27FC236}">
                <a16:creationId xmlns:a16="http://schemas.microsoft.com/office/drawing/2014/main" id="{65B57600-952C-4F99-B02F-FFDC5573C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27" y="1987654"/>
            <a:ext cx="814874" cy="8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6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Joshua Project Analytics</a:t>
            </a:r>
          </a:p>
        </p:txBody>
      </p:sp>
      <p:pic>
        <p:nvPicPr>
          <p:cNvPr id="3" name="Picture 2" descr="A green and blue logo&#10;&#10;Description automatically generated">
            <a:extLst>
              <a:ext uri="{FF2B5EF4-FFF2-40B4-BE49-F238E27FC236}">
                <a16:creationId xmlns:a16="http://schemas.microsoft.com/office/drawing/2014/main" id="{D9FFC880-A191-2058-E8E0-72BF231BB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713" y="3018733"/>
            <a:ext cx="734662" cy="73113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B2C36F-5E09-126A-B607-5C9A66803146}"/>
              </a:ext>
            </a:extLst>
          </p:cNvPr>
          <p:cNvSpPr/>
          <p:nvPr/>
        </p:nvSpPr>
        <p:spPr>
          <a:xfrm>
            <a:off x="2054228" y="729676"/>
            <a:ext cx="8872390" cy="467359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5ECDA79-4D88-4899-7936-DD2ACD80E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3727" y="442319"/>
            <a:ext cx="1431885" cy="143188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EB0FB6-094D-18BE-BAF0-1AF8B139B271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735448" y="3384298"/>
            <a:ext cx="81526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3AC26D1-14F1-B846-C8D9-BAC44E5708DC}"/>
              </a:ext>
            </a:extLst>
          </p:cNvPr>
          <p:cNvSpPr/>
          <p:nvPr/>
        </p:nvSpPr>
        <p:spPr>
          <a:xfrm>
            <a:off x="3781859" y="2408588"/>
            <a:ext cx="4628278" cy="2040824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blue swirly logo&#10;&#10;Description automatically generated">
            <a:extLst>
              <a:ext uri="{FF2B5EF4-FFF2-40B4-BE49-F238E27FC236}">
                <a16:creationId xmlns:a16="http://schemas.microsoft.com/office/drawing/2014/main" id="{045EFAB9-C225-F238-6D1D-EC478D9EC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059" y="4204149"/>
            <a:ext cx="713878" cy="731130"/>
          </a:xfrm>
          <a:prstGeom prst="rect">
            <a:avLst/>
          </a:prstGeom>
        </p:spPr>
      </p:pic>
      <p:pic>
        <p:nvPicPr>
          <p:cNvPr id="27" name="Picture 2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FACC9C-EEFB-6764-9B6D-6306BB4558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41" y="3089658"/>
            <a:ext cx="589277" cy="589277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2A2794B-8E35-FC22-43E0-EDEF22676A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99" y="3054195"/>
            <a:ext cx="640198" cy="660204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971D52E-894B-53F8-2741-3F81355BB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18" y="3054195"/>
            <a:ext cx="640198" cy="660204"/>
          </a:xfrm>
          <a:prstGeom prst="rect">
            <a:avLst/>
          </a:prstGeom>
        </p:spPr>
      </p:pic>
      <p:pic>
        <p:nvPicPr>
          <p:cNvPr id="32" name="Picture 31" descr="A blue and black logo&#10;&#10;Description automatically generated">
            <a:extLst>
              <a:ext uri="{FF2B5EF4-FFF2-40B4-BE49-F238E27FC236}">
                <a16:creationId xmlns:a16="http://schemas.microsoft.com/office/drawing/2014/main" id="{86930E4E-5037-CB04-0FA4-FF16A6A38C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433" y="1376542"/>
            <a:ext cx="731130" cy="731130"/>
          </a:xfrm>
          <a:prstGeom prst="rect">
            <a:avLst/>
          </a:prstGeom>
        </p:spPr>
      </p:pic>
      <p:pic>
        <p:nvPicPr>
          <p:cNvPr id="34" name="Picture 33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B1A42079-FCF6-45EA-C04D-3F8173FDE1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230" y="1316391"/>
            <a:ext cx="849773" cy="851432"/>
          </a:xfrm>
          <a:prstGeom prst="rect">
            <a:avLst/>
          </a:prstGeom>
        </p:spPr>
      </p:pic>
      <p:pic>
        <p:nvPicPr>
          <p:cNvPr id="36" name="Picture 35" descr="A yellow rectangular objects with a black background&#10;&#10;Description automatically generated">
            <a:extLst>
              <a:ext uri="{FF2B5EF4-FFF2-40B4-BE49-F238E27FC236}">
                <a16:creationId xmlns:a16="http://schemas.microsoft.com/office/drawing/2014/main" id="{A9399523-0920-0D39-21B3-CEDF89995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989" y="3030712"/>
            <a:ext cx="735013" cy="735013"/>
          </a:xfrm>
          <a:prstGeom prst="rect">
            <a:avLst/>
          </a:prstGeom>
        </p:spPr>
      </p:pic>
      <p:pic>
        <p:nvPicPr>
          <p:cNvPr id="38" name="Picture 3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9990310-72E6-E3D1-AACD-6624D1D43E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755" y="1229367"/>
            <a:ext cx="1025480" cy="1025480"/>
          </a:xfrm>
          <a:prstGeom prst="rect">
            <a:avLst/>
          </a:prstGeom>
        </p:spPr>
      </p:pic>
      <p:pic>
        <p:nvPicPr>
          <p:cNvPr id="40" name="Picture 39" descr="A logo of a company&#10;&#10;Description automatically generated">
            <a:extLst>
              <a:ext uri="{FF2B5EF4-FFF2-40B4-BE49-F238E27FC236}">
                <a16:creationId xmlns:a16="http://schemas.microsoft.com/office/drawing/2014/main" id="{BB355C3A-4B4C-1FCD-CB70-5FF6FB4E00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03" y="2192502"/>
            <a:ext cx="880247" cy="82007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02B20C-AC20-9C97-E2FC-A7BEB26174B7}"/>
              </a:ext>
            </a:extLst>
          </p:cNvPr>
          <p:cNvCxnSpPr>
            <a:cxnSpLocks/>
            <a:stCxn id="3" idx="3"/>
            <a:endCxn id="27" idx="1"/>
          </p:cNvCxnSpPr>
          <p:nvPr/>
        </p:nvCxnSpPr>
        <p:spPr>
          <a:xfrm flipV="1">
            <a:off x="3285375" y="3384297"/>
            <a:ext cx="119886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994D94-9164-79B0-ABDB-C6321FEC0BF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5073518" y="3384297"/>
            <a:ext cx="7023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1DF420-50B7-E599-C436-87FB1EDE352A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6416097" y="3384297"/>
            <a:ext cx="6769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751682F-8D89-4CF2-4233-3AA2A9A40942}"/>
              </a:ext>
            </a:extLst>
          </p:cNvPr>
          <p:cNvCxnSpPr>
            <a:cxnSpLocks/>
            <a:stCxn id="32" idx="2"/>
            <a:endCxn id="29" idx="0"/>
          </p:cNvCxnSpPr>
          <p:nvPr/>
        </p:nvCxnSpPr>
        <p:spPr>
          <a:xfrm>
            <a:off x="6095998" y="2107672"/>
            <a:ext cx="0" cy="9465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26A3EAA-AFF3-3378-4E35-169521E336B2}"/>
              </a:ext>
            </a:extLst>
          </p:cNvPr>
          <p:cNvCxnSpPr>
            <a:cxnSpLocks/>
            <a:stCxn id="34" idx="2"/>
            <a:endCxn id="30" idx="0"/>
          </p:cNvCxnSpPr>
          <p:nvPr/>
        </p:nvCxnSpPr>
        <p:spPr>
          <a:xfrm>
            <a:off x="7413117" y="2167823"/>
            <a:ext cx="0" cy="886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6673F55-A6CC-55DB-FB29-AFA3753E26C2}"/>
              </a:ext>
            </a:extLst>
          </p:cNvPr>
          <p:cNvCxnSpPr>
            <a:cxnSpLocks/>
            <a:stCxn id="30" idx="3"/>
            <a:endCxn id="36" idx="1"/>
          </p:cNvCxnSpPr>
          <p:nvPr/>
        </p:nvCxnSpPr>
        <p:spPr>
          <a:xfrm>
            <a:off x="7733216" y="3384297"/>
            <a:ext cx="887773" cy="139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58AF111-78CD-AFC8-049D-1264B2C04C1A}"/>
              </a:ext>
            </a:extLst>
          </p:cNvPr>
          <p:cNvCxnSpPr>
            <a:cxnSpLocks/>
            <a:stCxn id="36" idx="0"/>
            <a:endCxn id="38" idx="2"/>
          </p:cNvCxnSpPr>
          <p:nvPr/>
        </p:nvCxnSpPr>
        <p:spPr>
          <a:xfrm flipH="1" flipV="1">
            <a:off x="8988495" y="2254847"/>
            <a:ext cx="1" cy="775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3BC96B8-5306-1524-9C8B-E9194C353238}"/>
              </a:ext>
            </a:extLst>
          </p:cNvPr>
          <p:cNvCxnSpPr>
            <a:cxnSpLocks/>
            <a:stCxn id="38" idx="3"/>
            <a:endCxn id="40" idx="0"/>
          </p:cNvCxnSpPr>
          <p:nvPr/>
        </p:nvCxnSpPr>
        <p:spPr>
          <a:xfrm>
            <a:off x="9501235" y="1742107"/>
            <a:ext cx="712692" cy="450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18FA8D9-7214-4890-150D-8078438047BF}"/>
              </a:ext>
            </a:extLst>
          </p:cNvPr>
          <p:cNvSpPr txBox="1"/>
          <p:nvPr/>
        </p:nvSpPr>
        <p:spPr>
          <a:xfrm>
            <a:off x="256670" y="3611363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API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C2BC9C-C07E-D922-B6D3-656F25F24471}"/>
              </a:ext>
            </a:extLst>
          </p:cNvPr>
          <p:cNvSpPr txBox="1"/>
          <p:nvPr/>
        </p:nvSpPr>
        <p:spPr>
          <a:xfrm>
            <a:off x="5486398" y="4972953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One Lake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CCE3C86-0699-15F9-0BB6-F7F8B207A068}"/>
              </a:ext>
            </a:extLst>
          </p:cNvPr>
          <p:cNvSpPr txBox="1"/>
          <p:nvPr/>
        </p:nvSpPr>
        <p:spPr>
          <a:xfrm>
            <a:off x="2307936" y="3802197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Data Factory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EE0801-6742-2196-8155-16D73BD1C93C}"/>
              </a:ext>
            </a:extLst>
          </p:cNvPr>
          <p:cNvSpPr txBox="1"/>
          <p:nvPr/>
        </p:nvSpPr>
        <p:spPr>
          <a:xfrm>
            <a:off x="5486398" y="7944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Synapse Data Engineering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63E129-3778-4BA8-420A-0AA000FD6E6A}"/>
              </a:ext>
            </a:extLst>
          </p:cNvPr>
          <p:cNvSpPr txBox="1"/>
          <p:nvPr/>
        </p:nvSpPr>
        <p:spPr>
          <a:xfrm>
            <a:off x="6803516" y="7944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Synapse Data Science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4CE1AE-E82B-6195-B022-826FB4205DCC}"/>
              </a:ext>
            </a:extLst>
          </p:cNvPr>
          <p:cNvSpPr txBox="1"/>
          <p:nvPr/>
        </p:nvSpPr>
        <p:spPr>
          <a:xfrm>
            <a:off x="8378895" y="97048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Data Activator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0429B83-2EE7-1396-E0C8-19738D0A6ED0}"/>
              </a:ext>
            </a:extLst>
          </p:cNvPr>
          <p:cNvSpPr txBox="1"/>
          <p:nvPr/>
        </p:nvSpPr>
        <p:spPr>
          <a:xfrm>
            <a:off x="8378895" y="3776083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Power BI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4E244F-F2EF-DD63-D470-A00F96626EB2}"/>
              </a:ext>
            </a:extLst>
          </p:cNvPr>
          <p:cNvSpPr txBox="1"/>
          <p:nvPr/>
        </p:nvSpPr>
        <p:spPr>
          <a:xfrm>
            <a:off x="9606509" y="305419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Teams</a:t>
            </a:r>
            <a:endParaRPr lang="en-US" b="1" dirty="0">
              <a:latin typeface="Trebuchet MS" panose="020B0603020202020204" pitchFamily="34" charset="0"/>
            </a:endParaRPr>
          </a:p>
        </p:txBody>
      </p:sp>
      <p:pic>
        <p:nvPicPr>
          <p:cNvPr id="4" name="Picture 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189358AF-D0A3-2541-CA76-9ED3ADEBFC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2" y="3131450"/>
            <a:ext cx="1436622" cy="50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2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CC9EEC-EF21-B7D7-83F4-DA5219BC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66379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SQL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Client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9C1229A7-C49F-7040-B240-8953BC196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23" y="1870953"/>
            <a:ext cx="1160481" cy="9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29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QuickBooks Online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QuickBooks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4" descr="A logo with a green circle and white letters&#10;&#10;Description automatically generated">
            <a:extLst>
              <a:ext uri="{FF2B5EF4-FFF2-40B4-BE49-F238E27FC236}">
                <a16:creationId xmlns:a16="http://schemas.microsoft.com/office/drawing/2014/main" id="{FC6B304E-F617-BD0D-8BE5-DB4698AB6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2" y="1656424"/>
            <a:ext cx="1498733" cy="1498733"/>
          </a:xfrm>
          <a:prstGeom prst="rect">
            <a:avLst/>
          </a:prstGeom>
        </p:spPr>
      </p:pic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E1485831-AE9A-E334-69BE-96935BE61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6348"/>
            <a:ext cx="2846519" cy="1646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625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Supervisor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7695453-599B-CAFA-1614-9D611DBF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8CE3454F-C57B-E6E9-1E4B-4B17ECDC3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105999" y="4042356"/>
            <a:ext cx="822205" cy="814873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8FB390A9-2664-19C5-467A-4302B83D9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822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6922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10" idx="2"/>
            <a:endCxn id="11" idx="1"/>
          </p:cNvCxnSpPr>
          <p:nvPr/>
        </p:nvCxnSpPr>
        <p:spPr>
          <a:xfrm flipV="1">
            <a:off x="2547383" y="3429001"/>
            <a:ext cx="576802" cy="13404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Medical Billing Service Provider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7695453-599B-CAFA-1614-9D611DBF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4" y="2948606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8CE3454F-C57B-E6E9-1E4B-4B17ECDC3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938077" y="2912766"/>
            <a:ext cx="822205" cy="814873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B3F47725-AE72-6642-F74E-4D20BDDE571F}"/>
              </a:ext>
            </a:extLst>
          </p:cNvPr>
          <p:cNvSpPr/>
          <p:nvPr/>
        </p:nvSpPr>
        <p:spPr>
          <a:xfrm>
            <a:off x="549386" y="3759760"/>
            <a:ext cx="2250424" cy="2019417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QuickBooks Online,</a:t>
            </a:r>
          </a:p>
          <a:p>
            <a:pPr algn="ctr"/>
            <a:r>
              <a:rPr lang="en-US" sz="1400" b="1" dirty="0"/>
              <a:t>Salesforce, </a:t>
            </a:r>
          </a:p>
          <a:p>
            <a:pPr algn="ctr"/>
            <a:r>
              <a:rPr lang="en-US" sz="1400" b="1" dirty="0"/>
              <a:t>And an Excel file in Sharepoint</a:t>
            </a:r>
          </a:p>
        </p:txBody>
      </p:sp>
      <p:pic>
        <p:nvPicPr>
          <p:cNvPr id="12" name="Picture 11" descr="A logo with a green circle and white letters&#10;&#10;Description automatically generated">
            <a:extLst>
              <a:ext uri="{FF2B5EF4-FFF2-40B4-BE49-F238E27FC236}">
                <a16:creationId xmlns:a16="http://schemas.microsoft.com/office/drawing/2014/main" id="{677A9143-2238-73F1-F4DE-0C472A2E3B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84" y="684446"/>
            <a:ext cx="1498733" cy="1498733"/>
          </a:xfrm>
          <a:prstGeom prst="rect">
            <a:avLst/>
          </a:prstGeom>
        </p:spPr>
      </p:pic>
      <p:pic>
        <p:nvPicPr>
          <p:cNvPr id="18" name="Picture 17" descr="A blue cloud with white text&#10;&#10;Description automatically generated">
            <a:extLst>
              <a:ext uri="{FF2B5EF4-FFF2-40B4-BE49-F238E27FC236}">
                <a16:creationId xmlns:a16="http://schemas.microsoft.com/office/drawing/2014/main" id="{32CAB4BF-57BC-AA70-5FD8-7F41ACFC8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01" y="1894450"/>
            <a:ext cx="1315301" cy="919683"/>
          </a:xfrm>
          <a:prstGeom prst="rect">
            <a:avLst/>
          </a:prstGeom>
        </p:spPr>
      </p:pic>
      <p:pic>
        <p:nvPicPr>
          <p:cNvPr id="25" name="Picture 24" descr="A close-up of a graph&#10;&#10;Description automatically generated">
            <a:extLst>
              <a:ext uri="{FF2B5EF4-FFF2-40B4-BE49-F238E27FC236}">
                <a16:creationId xmlns:a16="http://schemas.microsoft.com/office/drawing/2014/main" id="{39C32346-05F9-1791-1812-EA65A68D1B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821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8485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155E-C932-9EB9-7035-27AC67FD6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D8CF1BE-F111-6FD0-173D-D3F8EBB6B63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Power BI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4FF51-6669-E68D-FC80-DBCE6BF37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6778303" y="42040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BA53DF-CF32-524E-308E-A5DE6148F604}"/>
              </a:ext>
            </a:extLst>
          </p:cNvPr>
          <p:cNvSpPr/>
          <p:nvPr/>
        </p:nvSpPr>
        <p:spPr>
          <a:xfrm>
            <a:off x="3124185" y="2661336"/>
            <a:ext cx="2379216" cy="153532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 Service</a:t>
            </a:r>
          </a:p>
          <a:p>
            <a:pPr algn="ctr"/>
            <a:r>
              <a:rPr lang="en-US" sz="1400" b="1" dirty="0"/>
              <a:t>Transform: Data flows &amp; Power Query</a:t>
            </a:r>
          </a:p>
          <a:p>
            <a:pPr algn="ctr"/>
            <a:r>
              <a:rPr lang="en-US" sz="1400" b="1" dirty="0"/>
              <a:t>Build ML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3CE1AC-CDC1-6BA0-3379-E7E872F98034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81C1D9-DA6D-B754-D0B0-30D777FE6A28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415A59-0877-F6D1-9519-791AF1110BD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ML Tutorial Project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441E0F-4AA0-59C0-EA68-563D75E108F9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 in Power BI Desktop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93EFDB85-BA72-80CD-C6C2-8CC47B527668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CED035-9C14-8EBC-C4E8-5F7E36C59CE4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6285A5EA-B5C5-0CD4-CED6-A89733A3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39" y="4196665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814B1FC-0604-171B-F62D-7072983B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4524C43-21AC-265F-0DAC-F4682A50D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1" y="1159822"/>
            <a:ext cx="2840511" cy="16427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cloud with a graph in it&#10;&#10;Description automatically generated">
            <a:extLst>
              <a:ext uri="{FF2B5EF4-FFF2-40B4-BE49-F238E27FC236}">
                <a16:creationId xmlns:a16="http://schemas.microsoft.com/office/drawing/2014/main" id="{2BB0BC8D-04E1-B1CC-1FC0-1B14FAE39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2" y="4196665"/>
            <a:ext cx="1024907" cy="822264"/>
          </a:xfrm>
          <a:prstGeom prst="rect">
            <a:avLst/>
          </a:prstGeom>
        </p:spPr>
      </p:pic>
      <p:pic>
        <p:nvPicPr>
          <p:cNvPr id="17" name="Picture 16" descr="A cloud with a graph in it&#10;&#10;Description automatically generated">
            <a:extLst>
              <a:ext uri="{FF2B5EF4-FFF2-40B4-BE49-F238E27FC236}">
                <a16:creationId xmlns:a16="http://schemas.microsoft.com/office/drawing/2014/main" id="{8436EE0C-D16F-8862-0121-49B0F151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36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F1913-C48D-62B3-CBCF-A31D3AB74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E9C7B54E-0ABA-CEC5-347D-6F8AAAAAF6D6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Power BI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F0B76-76AC-2338-A701-A1EB7937F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6778303" y="42040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67E2EA-3FFD-E114-B087-F08F2996AD39}"/>
              </a:ext>
            </a:extLst>
          </p:cNvPr>
          <p:cNvSpPr/>
          <p:nvPr/>
        </p:nvSpPr>
        <p:spPr>
          <a:xfrm>
            <a:off x="3124185" y="2661336"/>
            <a:ext cx="2379216" cy="153532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 Service</a:t>
            </a:r>
          </a:p>
          <a:p>
            <a:pPr algn="ctr"/>
            <a:r>
              <a:rPr lang="en-US" sz="1400" b="1" dirty="0"/>
              <a:t>Transform: Data flows &amp; Power Query</a:t>
            </a:r>
          </a:p>
          <a:p>
            <a:pPr algn="ctr"/>
            <a:r>
              <a:rPr lang="en-US" sz="1400" b="1" dirty="0"/>
              <a:t>Build ML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5AE530-514B-CDC6-E932-5897C9C61FAB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BE9D66-8BB4-F0C6-6613-F5CF41664197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06AE65-C3DC-029C-4388-336B2A3EF0A6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Penguins Power BI ML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1811D3-F26E-C7C9-42F8-542A20F0C2C1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 in Power BI Desktop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8D9BAD62-B00D-A870-849C-2F9E864DC922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2246C2-A1D4-747E-1F96-98C9E851456E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258AF056-862A-233E-633E-9D43AFF8E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39" y="4196665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4276035-ACEF-518B-0F34-4E6BA759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ud with a graph in it&#10;&#10;Description automatically generated">
            <a:extLst>
              <a:ext uri="{FF2B5EF4-FFF2-40B4-BE49-F238E27FC236}">
                <a16:creationId xmlns:a16="http://schemas.microsoft.com/office/drawing/2014/main" id="{ABA3DB98-4D0F-04D8-F4ED-BCAE6ACD8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2" y="4196665"/>
            <a:ext cx="1024907" cy="822264"/>
          </a:xfrm>
          <a:prstGeom prst="rect">
            <a:avLst/>
          </a:prstGeom>
        </p:spPr>
      </p:pic>
      <p:pic>
        <p:nvPicPr>
          <p:cNvPr id="17" name="Picture 16" descr="A cloud with a graph in it&#10;&#10;Description automatically generated">
            <a:extLst>
              <a:ext uri="{FF2B5EF4-FFF2-40B4-BE49-F238E27FC236}">
                <a16:creationId xmlns:a16="http://schemas.microsoft.com/office/drawing/2014/main" id="{AAACAB5B-65C7-AE8B-1484-E5B837889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D323AEA-1D01-0B86-07CF-7FFD4ACE2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85" y="1171247"/>
            <a:ext cx="2839660" cy="16422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9991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5" y="2108956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APIs and Web Scraping with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5571987" y="12218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2" y="2108956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8" y="2656644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9" y="2337555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8" y="2656643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127261" y="6241002"/>
            <a:ext cx="393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BI + Python + Machine Learning Forecasting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1ABD741-4161-B926-6369-D4F95EEB699F}"/>
              </a:ext>
            </a:extLst>
          </p:cNvPr>
          <p:cNvSpPr/>
          <p:nvPr/>
        </p:nvSpPr>
        <p:spPr>
          <a:xfrm>
            <a:off x="1782133" y="3584129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</a:t>
            </a:r>
          </a:p>
        </p:txBody>
      </p:sp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E38E0AB9-1F46-6B43-64B2-1645343B3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30" y="1313895"/>
            <a:ext cx="725897" cy="72283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28E38A3-7885-1067-2C6A-1E69BE0C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007" y="480091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3A6A9-738E-6752-E9FD-6526DE0F3381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flipV="1">
            <a:off x="3750236" y="2656644"/>
            <a:ext cx="1156156" cy="14751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0F859C-2537-600B-0585-AD798FC26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16" y="577358"/>
            <a:ext cx="2874979" cy="1662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326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5CCC7-3290-5332-955D-26F2D8C4D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421119B9-624F-13EA-AC00-061C8C063924}"/>
              </a:ext>
            </a:extLst>
          </p:cNvPr>
          <p:cNvSpPr/>
          <p:nvPr/>
        </p:nvSpPr>
        <p:spPr>
          <a:xfrm>
            <a:off x="393142" y="3573771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8F8D2-1948-5C01-8D1F-EF209A439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73070" y="2680112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A5891C-B9EF-C640-A419-D79E0C834F17}"/>
              </a:ext>
            </a:extLst>
          </p:cNvPr>
          <p:cNvSpPr/>
          <p:nvPr/>
        </p:nvSpPr>
        <p:spPr>
          <a:xfrm>
            <a:off x="3107475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73C510-6096-5C20-C5B5-D18AA5F349E1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61245" y="4121459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3A63A5-8930-57B4-B1AF-0CCFA3795A7F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486691" y="4121459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99D69A9-181D-4B2C-5665-495E3A9EE51D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Medical Financial Reporting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5A78D8-5538-B1B7-B7E9-EA7FFAD292D6}"/>
              </a:ext>
            </a:extLst>
          </p:cNvPr>
          <p:cNvSpPr/>
          <p:nvPr/>
        </p:nvSpPr>
        <p:spPr>
          <a:xfrm>
            <a:off x="6095999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319D3CCE-50B6-B7E8-5438-8ACFECC5A969}"/>
              </a:ext>
            </a:extLst>
          </p:cNvPr>
          <p:cNvSpPr/>
          <p:nvPr/>
        </p:nvSpPr>
        <p:spPr>
          <a:xfrm>
            <a:off x="9084521" y="3710326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613F-4216-6976-56A7-CEEE9B2932D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75215" y="4121458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D87DC3C5-B051-3DB6-9D08-30BD4747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54" y="2888062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5A62BC30-41E4-51AC-33D0-22B5C256F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16" y="275179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DA6BA58B-0635-EF35-038C-60275E3023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34550" y="4747932"/>
            <a:ext cx="822205" cy="814873"/>
          </a:xfrm>
          <a:prstGeom prst="rect">
            <a:avLst/>
          </a:prstGeom>
        </p:spPr>
      </p:pic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80E14301-BF35-E4D4-BFDF-E46149EA8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57" y="690053"/>
            <a:ext cx="2203299" cy="28153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098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143F14-B11A-0574-FB54-F9BDB19C6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51" y="1374876"/>
            <a:ext cx="2105025" cy="1647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Private Equity Financial Reporting Automation</a:t>
            </a:r>
          </a:p>
        </p:txBody>
      </p:sp>
    </p:spTree>
    <p:extLst>
      <p:ext uri="{BB962C8B-B14F-4D97-AF65-F5344CB8AC3E}">
        <p14:creationId xmlns:p14="http://schemas.microsoft.com/office/powerpoint/2010/main" val="3004681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4" y="2268754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Extract:</a:t>
            </a:r>
            <a:br>
              <a:rPr lang="en-US" sz="1200" b="1" dirty="0"/>
            </a:br>
            <a:r>
              <a:rPr lang="en-US" sz="1200" b="1" dirty="0"/>
              <a:t>2 payroll reports &amp; 3 mapping tables saved in Excel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928" y="1453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71986" y="1381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1" y="2268754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Load: Power BI</a:t>
            </a:r>
          </a:p>
          <a:p>
            <a:pPr algn="ctr"/>
            <a:r>
              <a:rPr lang="en-US" sz="12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7" y="2816442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8" y="2497353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Build final result for import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7" y="2816441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QBO Payroll Import Automation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F39AA25-8FB9-7BCB-D88C-F070BC782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70" y="754035"/>
            <a:ext cx="2846069" cy="164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B5B7A6-A368-1FA7-B6C4-B5AF2C490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6" y="3478343"/>
            <a:ext cx="232421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9988CB9-AF55-4450-8418-C46C0EFB24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3" y="4033065"/>
            <a:ext cx="2541685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A table of numbers and names&#10;&#10;Description automatically generated">
            <a:extLst>
              <a:ext uri="{FF2B5EF4-FFF2-40B4-BE49-F238E27FC236}">
                <a16:creationId xmlns:a16="http://schemas.microsoft.com/office/drawing/2014/main" id="{D4755EF6-BD48-298C-69A3-6D10121D4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93" y="3522393"/>
            <a:ext cx="986219" cy="1551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A list of health insurance&#10;&#10;Description automatically generated">
            <a:extLst>
              <a:ext uri="{FF2B5EF4-FFF2-40B4-BE49-F238E27FC236}">
                <a16:creationId xmlns:a16="http://schemas.microsoft.com/office/drawing/2014/main" id="{542C1558-1E28-F08D-1FCB-2D32ACA658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61" y="4494989"/>
            <a:ext cx="1728608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A person with a green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F427EE77-4D6C-A1A3-AAFE-6DA463F878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7" y="5369213"/>
            <a:ext cx="1528816" cy="633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6365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689252" y="3200401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Extract reports from Appfolio property manager into </a:t>
            </a:r>
          </a:p>
          <a:p>
            <a:pPr algn="ctr"/>
            <a:r>
              <a:rPr lang="en-US" sz="1200" b="1" dirty="0"/>
              <a:t>Google Sheets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676589" y="320040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Load: Google Looker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657355" y="3748089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7938116" y="3429000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055805" y="3748088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Real Estate Client Dashboards</a:t>
            </a:r>
          </a:p>
        </p:txBody>
      </p:sp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466FE413-7687-C1B2-EE15-044A8E015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37" y="1892534"/>
            <a:ext cx="2288768" cy="1307867"/>
          </a:xfrm>
          <a:prstGeom prst="rect">
            <a:avLst/>
          </a:prstGeom>
        </p:spPr>
      </p:pic>
      <p:pic>
        <p:nvPicPr>
          <p:cNvPr id="9" name="Picture 8" descr="A green square with a white square on it&#10;&#10;Description automatically generated">
            <a:extLst>
              <a:ext uri="{FF2B5EF4-FFF2-40B4-BE49-F238E27FC236}">
                <a16:creationId xmlns:a16="http://schemas.microsoft.com/office/drawing/2014/main" id="{28FE9674-160E-BD7B-E165-E7AD1EC9F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272" y="2269338"/>
            <a:ext cx="627828" cy="859993"/>
          </a:xfrm>
          <a:prstGeom prst="rect">
            <a:avLst/>
          </a:prstGeom>
        </p:spPr>
      </p:pic>
      <p:pic>
        <p:nvPicPr>
          <p:cNvPr id="17" name="Picture 16" descr="A blue circle with white text&#10;&#10;Description automatically generated">
            <a:extLst>
              <a:ext uri="{FF2B5EF4-FFF2-40B4-BE49-F238E27FC236}">
                <a16:creationId xmlns:a16="http://schemas.microsoft.com/office/drawing/2014/main" id="{D40CFF8A-7841-BF63-A662-83CD9A15C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93" y="2224200"/>
            <a:ext cx="950271" cy="950271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CF506D1-E240-707A-9E04-E94440BA8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18" y="1594680"/>
            <a:ext cx="2339173" cy="17546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8667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Recreation.gov Analytics</a:t>
            </a:r>
          </a:p>
        </p:txBody>
      </p:sp>
      <p:pic>
        <p:nvPicPr>
          <p:cNvPr id="3" name="Picture 2" descr="A green and blue logo&#10;&#10;Description automatically generated">
            <a:extLst>
              <a:ext uri="{FF2B5EF4-FFF2-40B4-BE49-F238E27FC236}">
                <a16:creationId xmlns:a16="http://schemas.microsoft.com/office/drawing/2014/main" id="{D9FFC880-A191-2058-E8E0-72BF231BB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713" y="3018733"/>
            <a:ext cx="734662" cy="731130"/>
          </a:xfrm>
          <a:prstGeom prst="rect">
            <a:avLst/>
          </a:prstGeom>
        </p:spPr>
      </p:pic>
      <p:pic>
        <p:nvPicPr>
          <p:cNvPr id="6" name="Picture 5" descr="A logo with text and trees&#10;&#10;Description automatically generated with medium confidence">
            <a:extLst>
              <a:ext uri="{FF2B5EF4-FFF2-40B4-BE49-F238E27FC236}">
                <a16:creationId xmlns:a16="http://schemas.microsoft.com/office/drawing/2014/main" id="{6F66C63B-D85F-C161-8150-B64516D0A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" y="2966399"/>
            <a:ext cx="1589580" cy="83579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B2C36F-5E09-126A-B607-5C9A66803146}"/>
              </a:ext>
            </a:extLst>
          </p:cNvPr>
          <p:cNvSpPr/>
          <p:nvPr/>
        </p:nvSpPr>
        <p:spPr>
          <a:xfrm>
            <a:off x="2054228" y="729676"/>
            <a:ext cx="8872390" cy="467359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5ECDA79-4D88-4899-7936-DD2ACD80E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3727" y="442319"/>
            <a:ext cx="1431885" cy="143188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EB0FB6-094D-18BE-BAF0-1AF8B139B271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1735448" y="3384298"/>
            <a:ext cx="81526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3AC26D1-14F1-B846-C8D9-BAC44E5708DC}"/>
              </a:ext>
            </a:extLst>
          </p:cNvPr>
          <p:cNvSpPr/>
          <p:nvPr/>
        </p:nvSpPr>
        <p:spPr>
          <a:xfrm>
            <a:off x="3781859" y="2408588"/>
            <a:ext cx="4628278" cy="2040824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blue swirly logo&#10;&#10;Description automatically generated">
            <a:extLst>
              <a:ext uri="{FF2B5EF4-FFF2-40B4-BE49-F238E27FC236}">
                <a16:creationId xmlns:a16="http://schemas.microsoft.com/office/drawing/2014/main" id="{045EFAB9-C225-F238-6D1D-EC478D9EC3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059" y="4204149"/>
            <a:ext cx="713878" cy="731130"/>
          </a:xfrm>
          <a:prstGeom prst="rect">
            <a:avLst/>
          </a:prstGeom>
        </p:spPr>
      </p:pic>
      <p:pic>
        <p:nvPicPr>
          <p:cNvPr id="27" name="Picture 2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FACC9C-EEFB-6764-9B6D-6306BB4558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41" y="3089658"/>
            <a:ext cx="589277" cy="589277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2A2794B-8E35-FC22-43E0-EDEF22676A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99" y="3054195"/>
            <a:ext cx="640198" cy="660204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971D52E-894B-53F8-2741-3F81355BB5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18" y="3054195"/>
            <a:ext cx="640198" cy="660204"/>
          </a:xfrm>
          <a:prstGeom prst="rect">
            <a:avLst/>
          </a:prstGeom>
        </p:spPr>
      </p:pic>
      <p:pic>
        <p:nvPicPr>
          <p:cNvPr id="32" name="Picture 31" descr="A blue and black logo&#10;&#10;Description automatically generated">
            <a:extLst>
              <a:ext uri="{FF2B5EF4-FFF2-40B4-BE49-F238E27FC236}">
                <a16:creationId xmlns:a16="http://schemas.microsoft.com/office/drawing/2014/main" id="{86930E4E-5037-CB04-0FA4-FF16A6A38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433" y="1376542"/>
            <a:ext cx="731130" cy="731130"/>
          </a:xfrm>
          <a:prstGeom prst="rect">
            <a:avLst/>
          </a:prstGeom>
        </p:spPr>
      </p:pic>
      <p:pic>
        <p:nvPicPr>
          <p:cNvPr id="34" name="Picture 33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B1A42079-FCF6-45EA-C04D-3F8173FDE1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230" y="1316391"/>
            <a:ext cx="849773" cy="851432"/>
          </a:xfrm>
          <a:prstGeom prst="rect">
            <a:avLst/>
          </a:prstGeom>
        </p:spPr>
      </p:pic>
      <p:pic>
        <p:nvPicPr>
          <p:cNvPr id="36" name="Picture 35" descr="A yellow rectangular objects with a black background&#10;&#10;Description automatically generated">
            <a:extLst>
              <a:ext uri="{FF2B5EF4-FFF2-40B4-BE49-F238E27FC236}">
                <a16:creationId xmlns:a16="http://schemas.microsoft.com/office/drawing/2014/main" id="{A9399523-0920-0D39-21B3-CEDF899959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989" y="3030712"/>
            <a:ext cx="735013" cy="735013"/>
          </a:xfrm>
          <a:prstGeom prst="rect">
            <a:avLst/>
          </a:prstGeom>
        </p:spPr>
      </p:pic>
      <p:pic>
        <p:nvPicPr>
          <p:cNvPr id="38" name="Picture 3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9990310-72E6-E3D1-AACD-6624D1D43E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755" y="1229367"/>
            <a:ext cx="1025480" cy="1025480"/>
          </a:xfrm>
          <a:prstGeom prst="rect">
            <a:avLst/>
          </a:prstGeom>
        </p:spPr>
      </p:pic>
      <p:pic>
        <p:nvPicPr>
          <p:cNvPr id="40" name="Picture 39" descr="A logo of a company&#10;&#10;Description automatically generated">
            <a:extLst>
              <a:ext uri="{FF2B5EF4-FFF2-40B4-BE49-F238E27FC236}">
                <a16:creationId xmlns:a16="http://schemas.microsoft.com/office/drawing/2014/main" id="{BB355C3A-4B4C-1FCD-CB70-5FF6FB4E00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03" y="2192502"/>
            <a:ext cx="880247" cy="82007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02B20C-AC20-9C97-E2FC-A7BEB26174B7}"/>
              </a:ext>
            </a:extLst>
          </p:cNvPr>
          <p:cNvCxnSpPr>
            <a:cxnSpLocks/>
            <a:stCxn id="3" idx="3"/>
            <a:endCxn id="27" idx="1"/>
          </p:cNvCxnSpPr>
          <p:nvPr/>
        </p:nvCxnSpPr>
        <p:spPr>
          <a:xfrm flipV="1">
            <a:off x="3285375" y="3384297"/>
            <a:ext cx="119886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994D94-9164-79B0-ABDB-C6321FEC0BF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5073518" y="3384297"/>
            <a:ext cx="7023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1DF420-50B7-E599-C436-87FB1EDE352A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6416097" y="3384297"/>
            <a:ext cx="6769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751682F-8D89-4CF2-4233-3AA2A9A40942}"/>
              </a:ext>
            </a:extLst>
          </p:cNvPr>
          <p:cNvCxnSpPr>
            <a:cxnSpLocks/>
            <a:stCxn id="32" idx="2"/>
            <a:endCxn id="29" idx="0"/>
          </p:cNvCxnSpPr>
          <p:nvPr/>
        </p:nvCxnSpPr>
        <p:spPr>
          <a:xfrm>
            <a:off x="6095998" y="2107672"/>
            <a:ext cx="0" cy="9465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26A3EAA-AFF3-3378-4E35-169521E336B2}"/>
              </a:ext>
            </a:extLst>
          </p:cNvPr>
          <p:cNvCxnSpPr>
            <a:cxnSpLocks/>
            <a:stCxn id="34" idx="2"/>
            <a:endCxn id="30" idx="0"/>
          </p:cNvCxnSpPr>
          <p:nvPr/>
        </p:nvCxnSpPr>
        <p:spPr>
          <a:xfrm>
            <a:off x="7413117" y="2167823"/>
            <a:ext cx="0" cy="886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6673F55-A6CC-55DB-FB29-AFA3753E26C2}"/>
              </a:ext>
            </a:extLst>
          </p:cNvPr>
          <p:cNvCxnSpPr>
            <a:cxnSpLocks/>
            <a:stCxn id="30" idx="3"/>
            <a:endCxn id="36" idx="1"/>
          </p:cNvCxnSpPr>
          <p:nvPr/>
        </p:nvCxnSpPr>
        <p:spPr>
          <a:xfrm>
            <a:off x="7733216" y="3384297"/>
            <a:ext cx="887773" cy="139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58AF111-78CD-AFC8-049D-1264B2C04C1A}"/>
              </a:ext>
            </a:extLst>
          </p:cNvPr>
          <p:cNvCxnSpPr>
            <a:cxnSpLocks/>
            <a:stCxn id="36" idx="0"/>
            <a:endCxn id="38" idx="2"/>
          </p:cNvCxnSpPr>
          <p:nvPr/>
        </p:nvCxnSpPr>
        <p:spPr>
          <a:xfrm flipH="1" flipV="1">
            <a:off x="8988495" y="2254847"/>
            <a:ext cx="1" cy="775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3BC96B8-5306-1524-9C8B-E9194C353238}"/>
              </a:ext>
            </a:extLst>
          </p:cNvPr>
          <p:cNvCxnSpPr>
            <a:cxnSpLocks/>
            <a:stCxn id="38" idx="3"/>
            <a:endCxn id="40" idx="0"/>
          </p:cNvCxnSpPr>
          <p:nvPr/>
        </p:nvCxnSpPr>
        <p:spPr>
          <a:xfrm>
            <a:off x="9501235" y="1742107"/>
            <a:ext cx="712692" cy="450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18FA8D9-7214-4890-150D-8078438047BF}"/>
              </a:ext>
            </a:extLst>
          </p:cNvPr>
          <p:cNvSpPr txBox="1"/>
          <p:nvPr/>
        </p:nvSpPr>
        <p:spPr>
          <a:xfrm>
            <a:off x="256670" y="3611363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API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C2BC9C-C07E-D922-B6D3-656F25F24471}"/>
              </a:ext>
            </a:extLst>
          </p:cNvPr>
          <p:cNvSpPr txBox="1"/>
          <p:nvPr/>
        </p:nvSpPr>
        <p:spPr>
          <a:xfrm>
            <a:off x="5486398" y="4972953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One Lake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CCE3C86-0699-15F9-0BB6-F7F8B207A068}"/>
              </a:ext>
            </a:extLst>
          </p:cNvPr>
          <p:cNvSpPr txBox="1"/>
          <p:nvPr/>
        </p:nvSpPr>
        <p:spPr>
          <a:xfrm>
            <a:off x="2307936" y="3802197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Data Factory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EE0801-6742-2196-8155-16D73BD1C93C}"/>
              </a:ext>
            </a:extLst>
          </p:cNvPr>
          <p:cNvSpPr txBox="1"/>
          <p:nvPr/>
        </p:nvSpPr>
        <p:spPr>
          <a:xfrm>
            <a:off x="5486398" y="7944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Synapse Data Engineering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63E129-3778-4BA8-420A-0AA000FD6E6A}"/>
              </a:ext>
            </a:extLst>
          </p:cNvPr>
          <p:cNvSpPr txBox="1"/>
          <p:nvPr/>
        </p:nvSpPr>
        <p:spPr>
          <a:xfrm>
            <a:off x="6803516" y="7944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Synapse Data Science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4CE1AE-E82B-6195-B022-826FB4205DCC}"/>
              </a:ext>
            </a:extLst>
          </p:cNvPr>
          <p:cNvSpPr txBox="1"/>
          <p:nvPr/>
        </p:nvSpPr>
        <p:spPr>
          <a:xfrm>
            <a:off x="8378895" y="97048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Data Activator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0429B83-2EE7-1396-E0C8-19738D0A6ED0}"/>
              </a:ext>
            </a:extLst>
          </p:cNvPr>
          <p:cNvSpPr txBox="1"/>
          <p:nvPr/>
        </p:nvSpPr>
        <p:spPr>
          <a:xfrm>
            <a:off x="8378895" y="3776083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Power BI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4E244F-F2EF-DD63-D470-A00F96626EB2}"/>
              </a:ext>
            </a:extLst>
          </p:cNvPr>
          <p:cNvSpPr txBox="1"/>
          <p:nvPr/>
        </p:nvSpPr>
        <p:spPr>
          <a:xfrm>
            <a:off x="9606509" y="305419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Teams</a:t>
            </a:r>
            <a:endParaRPr lang="en-US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005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Client Proposal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643D33-9108-D899-38A9-0FD9B92FC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9661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690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 Client Analytics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data report&#10;&#10;Description automatically generated">
            <a:extLst>
              <a:ext uri="{FF2B5EF4-FFF2-40B4-BE49-F238E27FC236}">
                <a16:creationId xmlns:a16="http://schemas.microsoft.com/office/drawing/2014/main" id="{59A7071B-B84A-5EBD-6043-1D198AEA8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6167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943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Cybersecurity Analytics Report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4EE864-B374-68F9-E1FA-CA426DDDA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95" y="346679"/>
            <a:ext cx="2111135" cy="2697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811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AWS S3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External Webinar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646F90D-BFE5-11B0-8617-4712CF8DC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r="12987"/>
          <a:stretch/>
        </p:blipFill>
        <p:spPr>
          <a:xfrm>
            <a:off x="371150" y="1828637"/>
            <a:ext cx="2182428" cy="105267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1132FE-D0FA-AB52-CCA4-A503A8B46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1139729"/>
            <a:ext cx="2874978" cy="16626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32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Group Case Study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1E0FD1E-E2C2-BE79-92E5-2F82028B1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3719"/>
            <a:ext cx="2840515" cy="164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239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Ongoing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7026671-900A-80D5-717F-D06AE1BAE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4190"/>
            <a:ext cx="2840515" cy="16427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571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Private Practice</a:t>
            </a:r>
          </a:p>
        </p:txBody>
      </p:sp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BC12D5B8-6200-E588-FBB1-9DADFB8E1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2722"/>
            <a:ext cx="2852623" cy="1649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4398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626</Words>
  <Application>Microsoft Office PowerPoint</Application>
  <PresentationFormat>Widescreen</PresentationFormat>
  <Paragraphs>143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Becker, Garrett</dc:creator>
  <cp:lastModifiedBy>Becker, Garrett</cp:lastModifiedBy>
  <cp:revision>75</cp:revision>
  <dcterms:created xsi:type="dcterms:W3CDTF">2023-10-16T18:05:13Z</dcterms:created>
  <dcterms:modified xsi:type="dcterms:W3CDTF">2024-08-28T20:01:54Z</dcterms:modified>
</cp:coreProperties>
</file>